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24"/>
  </p:notesMasterIdLst>
  <p:sldIdLst>
    <p:sldId id="347" r:id="rId4"/>
    <p:sldId id="348" r:id="rId5"/>
    <p:sldId id="351" r:id="rId6"/>
    <p:sldId id="350" r:id="rId7"/>
    <p:sldId id="352" r:id="rId8"/>
    <p:sldId id="353" r:id="rId9"/>
    <p:sldId id="354" r:id="rId10"/>
    <p:sldId id="355" r:id="rId11"/>
    <p:sldId id="356" r:id="rId12"/>
    <p:sldId id="349" r:id="rId13"/>
    <p:sldId id="286" r:id="rId14"/>
    <p:sldId id="357" r:id="rId15"/>
    <p:sldId id="359" r:id="rId16"/>
    <p:sldId id="358" r:id="rId17"/>
    <p:sldId id="360" r:id="rId18"/>
    <p:sldId id="361" r:id="rId19"/>
    <p:sldId id="362" r:id="rId20"/>
    <p:sldId id="363" r:id="rId21"/>
    <p:sldId id="364" r:id="rId22"/>
    <p:sldId id="3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8" autoAdjust="0"/>
    <p:restoredTop sz="94660"/>
  </p:normalViewPr>
  <p:slideViewPr>
    <p:cSldViewPr>
      <p:cViewPr varScale="1">
        <p:scale>
          <a:sx n="88" d="100"/>
          <a:sy n="88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667000"/>
            <a:ext cx="40386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000" dirty="0" smtClean="0"/>
              <a:t>ВНУТРІШНІ </a:t>
            </a:r>
          </a:p>
          <a:p>
            <a:r>
              <a:rPr lang="uk-UA" sz="5000" dirty="0" smtClean="0"/>
              <a:t>ОПОРИ 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5952" b="41545"/>
          <a:stretch/>
        </p:blipFill>
        <p:spPr>
          <a:xfrm>
            <a:off x="1295400" y="1676400"/>
            <a:ext cx="7466667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20943" y="76200"/>
            <a:ext cx="47752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«МАНДАЛИ» </a:t>
            </a:r>
            <a:endParaRPr lang="ru-RU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3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8800" y="228600"/>
            <a:ext cx="7162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1️⃣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Синьо-рожева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мандала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делікатних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м'яких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добродушних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романтичні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податливі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вразливі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сприйнятливі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по-батьківському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дбають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ближніх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оточують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максимальною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турботою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увагою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ставитися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дбайливо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тактовно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кришталевої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розбити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щирі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чисті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пошукати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6800" y="685800"/>
            <a:ext cx="8229600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⃣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Мандала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відтінках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бузкового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синього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переконаним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мрійникам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вірять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чарівні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далекі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ментально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набути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Вони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красномовними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людьми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вподоби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Вони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слідують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покликом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голосу,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філософію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3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9200" y="856357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⃣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різнокольорова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мандала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веселку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індійський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красою,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емоційністю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чуйністю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душею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енергією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вібраціями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посміхаються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нерідко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дістається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багатовікова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4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8800" y="152400"/>
            <a:ext cx="6767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9800" y="152400"/>
            <a:ext cx="693419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чорно-жовто-білу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мандалу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поступливі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добродушні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Вони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добрими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намірами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плюс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адаптивність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9200" y="762000"/>
            <a:ext cx="7924800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⃣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дивовижний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мандала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флору та фауну та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Чесно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хотіли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назавжди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природу і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борються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здоровий та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вони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авантюрні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допитливі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6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8800" y="152400"/>
            <a:ext cx="6767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9800" y="152400"/>
            <a:ext cx="693419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колюча та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мандала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Вибирають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духовно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духом,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підприємливі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вони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непоганими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наставниками, менторами та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вчителями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9200" y="762000"/>
            <a:ext cx="792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⃣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Коричнево-червона мандала з білими вкрапленнями нагадує розписну шовкову хустку. Вона демонструє те, наскільки ви нетерплячі, але дуже харизматичні. Ці люди рішучі, і вони не озираються назад, якщо вже поставили мету перед собою і обрали шлях. Однак вони нерідко виявляють агресію, роздратованість та тривожність. Проте вони мають силу духу, що допомагає їм подолати всі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перепони.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9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8800" y="152400"/>
            <a:ext cx="6767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147" y="190500"/>
            <a:ext cx="69341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синього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мандалі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вибрала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душевного романтика.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 про те,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переповнена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любов'ю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врівноваженість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любить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піклується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партнером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0668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Карл-Густав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найскладніші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рятувався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арт-терапією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мандали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підтримуюча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зараз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бракує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 є стресова ситуація то ми всі переживаємо втрату звичних опор, тому пропоную  намалювати  кожен свою мандалу опори, яка допоможе повернути вам стабільність.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228600"/>
            <a:ext cx="5292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Арт- техніка « Мандала опори»</a:t>
            </a:r>
            <a:endParaRPr lang="ru-RU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81400" y="3962400"/>
            <a:ext cx="2781300" cy="26659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496046" y="1038519"/>
            <a:ext cx="7307856" cy="4495800"/>
          </a:xfrm>
          <a:prstGeom prst="rect">
            <a:avLst/>
          </a:prstGeom>
          <a:gradFill>
            <a:gsLst>
              <a:gs pos="0">
                <a:schemeClr val="accent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81" y="-120140"/>
            <a:ext cx="8229600" cy="1143000"/>
          </a:xfrm>
        </p:spPr>
        <p:txBody>
          <a:bodyPr/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ЗМІСТ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11B4897F-A0F1-5DE0-9F3E-6B37A86AC00A}"/>
              </a:ext>
            </a:extLst>
          </p:cNvPr>
          <p:cNvGrpSpPr>
            <a:grpSpLocks/>
          </p:cNvGrpSpPr>
          <p:nvPr/>
        </p:nvGrpSpPr>
        <p:grpSpPr bwMode="auto">
          <a:xfrm>
            <a:off x="1572516" y="1280486"/>
            <a:ext cx="6574811" cy="555625"/>
            <a:chOff x="1248" y="2030"/>
            <a:chExt cx="3216" cy="350"/>
          </a:xfrm>
        </p:grpSpPr>
        <p:sp>
          <p:nvSpPr>
            <p:cNvPr id="6" name="Line 8">
              <a:extLst>
                <a:ext uri="{FF2B5EF4-FFF2-40B4-BE49-F238E27FC236}">
                  <a16:creationId xmlns:a16="http://schemas.microsoft.com/office/drawing/2014/main" xmlns="" id="{4F2C3902-ED37-115A-315F-EFEB34B7B0C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xmlns="" id="{07C50A58-8279-CEC7-5E07-6BEB5D47546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xmlns="" id="{FD03325D-CD50-CCB9-CC10-D21A37581C6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18E2EC06-385B-FA7B-0881-F382CF3A0DE0}"/>
              </a:ext>
            </a:extLst>
          </p:cNvPr>
          <p:cNvGrpSpPr>
            <a:grpSpLocks/>
          </p:cNvGrpSpPr>
          <p:nvPr/>
        </p:nvGrpSpPr>
        <p:grpSpPr bwMode="auto">
          <a:xfrm>
            <a:off x="1576121" y="2215157"/>
            <a:ext cx="6476679" cy="555625"/>
            <a:chOff x="1248" y="2640"/>
            <a:chExt cx="3216" cy="350"/>
          </a:xfrm>
        </p:grpSpPr>
        <p:sp>
          <p:nvSpPr>
            <p:cNvPr id="10" name="Line 13">
              <a:extLst>
                <a:ext uri="{FF2B5EF4-FFF2-40B4-BE49-F238E27FC236}">
                  <a16:creationId xmlns:a16="http://schemas.microsoft.com/office/drawing/2014/main" xmlns="" id="{A5B25062-8A4A-F2CE-3152-8D3904E6ED0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xmlns="" id="{9425D19C-8CD1-C412-2B01-E53B1EBA701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xmlns="" id="{E10CD610-6715-85FE-B9D8-BD22619C361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xmlns="" id="{AFFAEE03-DC5E-EED3-2FB3-FA727B48EE49}"/>
              </a:ext>
            </a:extLst>
          </p:cNvPr>
          <p:cNvGrpSpPr>
            <a:grpSpLocks/>
          </p:cNvGrpSpPr>
          <p:nvPr/>
        </p:nvGrpSpPr>
        <p:grpSpPr bwMode="auto">
          <a:xfrm>
            <a:off x="1660668" y="3188770"/>
            <a:ext cx="6380012" cy="555625"/>
            <a:chOff x="1248" y="3230"/>
            <a:chExt cx="3216" cy="350"/>
          </a:xfrm>
        </p:grpSpPr>
        <p:sp>
          <p:nvSpPr>
            <p:cNvPr id="14" name="Line 18">
              <a:extLst>
                <a:ext uri="{FF2B5EF4-FFF2-40B4-BE49-F238E27FC236}">
                  <a16:creationId xmlns:a16="http://schemas.microsoft.com/office/drawing/2014/main" xmlns="" id="{B24DE740-19EB-57CA-F898-353380B9A62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xmlns="" id="{3C445CD4-95B8-90A1-3762-39B63F116E5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xmlns="" id="{8080DE5B-13B7-09B8-5492-B9EB26CDFFB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xmlns="" id="{2841C77C-A93F-4D67-449D-DE33E5F8286D}"/>
              </a:ext>
            </a:extLst>
          </p:cNvPr>
          <p:cNvGrpSpPr>
            <a:grpSpLocks/>
          </p:cNvGrpSpPr>
          <p:nvPr/>
        </p:nvGrpSpPr>
        <p:grpSpPr bwMode="auto">
          <a:xfrm>
            <a:off x="1597954" y="4048541"/>
            <a:ext cx="6473019" cy="555625"/>
            <a:chOff x="1248" y="1440"/>
            <a:chExt cx="3216" cy="350"/>
          </a:xfrm>
        </p:grpSpPr>
        <p:sp>
          <p:nvSpPr>
            <p:cNvPr id="18" name="Line 3">
              <a:extLst>
                <a:ext uri="{FF2B5EF4-FFF2-40B4-BE49-F238E27FC236}">
                  <a16:creationId xmlns:a16="http://schemas.microsoft.com/office/drawing/2014/main" xmlns="" id="{39088433-9298-2FFA-F625-D0E8B58BC73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xmlns="" id="{F96B4B72-E8CE-3005-BB74-A1709E674B2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xmlns="" id="{E01256E9-7E43-2158-1F9E-F71CBDB2BC1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778DF700-17BC-F99D-BA7F-79A7F73ADEF4}"/>
              </a:ext>
            </a:extLst>
          </p:cNvPr>
          <p:cNvGrpSpPr>
            <a:grpSpLocks/>
          </p:cNvGrpSpPr>
          <p:nvPr/>
        </p:nvGrpSpPr>
        <p:grpSpPr bwMode="auto">
          <a:xfrm>
            <a:off x="1633766" y="4875755"/>
            <a:ext cx="6481332" cy="555625"/>
            <a:chOff x="1248" y="3230"/>
            <a:chExt cx="3216" cy="350"/>
          </a:xfrm>
        </p:grpSpPr>
        <p:sp>
          <p:nvSpPr>
            <p:cNvPr id="22" name="Line 23">
              <a:extLst>
                <a:ext uri="{FF2B5EF4-FFF2-40B4-BE49-F238E27FC236}">
                  <a16:creationId xmlns:a16="http://schemas.microsoft.com/office/drawing/2014/main" xmlns="" id="{FC27B6A6-2C4A-E579-88F8-1C01CFD3504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xmlns="" id="{4615B1B2-0DE2-7671-C3BE-0060A82F12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xmlns="" id="{4768FD57-4169-F03A-5E79-A1CB1E5C381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475713" y="4853904"/>
            <a:ext cx="57960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символічним</a:t>
            </a:r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аналізом</a:t>
            </a:r>
            <a:endParaRPr lang="ru-RU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58294" y="1200954"/>
            <a:ext cx="57899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 внутрішні опори</a:t>
            </a:r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2435" y="2044942"/>
            <a:ext cx="4808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« Внутрішні опори</a:t>
            </a:r>
            <a:r>
              <a:rPr lang="uk-U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87356" y="2984614"/>
            <a:ext cx="33467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« Мандали»</a:t>
            </a:r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94153" y="3896392"/>
            <a:ext cx="5292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Арт- техніка « Мандала опори»</a:t>
            </a:r>
            <a:endParaRPr lang="ru-RU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124200"/>
            <a:ext cx="8229600" cy="1143000"/>
          </a:xfrm>
        </p:spPr>
        <p:txBody>
          <a:bodyPr>
            <a:noAutofit/>
          </a:bodyPr>
          <a:lstStyle/>
          <a:p>
            <a:r>
              <a:rPr lang="uk-UA" sz="115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  <a:br>
              <a:rPr lang="uk-UA" sz="115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15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uk-UA" sz="115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1500" b="1" dirty="0" smtClean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УВАГУ!</a:t>
            </a:r>
            <a:endParaRPr lang="en-US" sz="11500" b="1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4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228600"/>
            <a:ext cx="6781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процесі взаємодії зі світом, спочатку через батьків, а потім вже і самостійно ми вибудовуємо 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опори</a:t>
            </a:r>
            <a:r>
              <a:rPr lang="uk-UA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психологічні точки, на які можна </a:t>
            </a:r>
            <a:r>
              <a:rPr lang="uk-UA" sz="28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спертися</a:t>
            </a:r>
            <a:r>
              <a:rPr lang="uk-UA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моменти труднощів, </a:t>
            </a:r>
            <a:r>
              <a:rPr lang="uk-UA" sz="2800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зранення</a:t>
            </a:r>
            <a:r>
              <a:rPr lang="uk-UA" sz="28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від яких відштовхнутись, щоб рухатись далі. Ці опори дають нам відчуття стійкості і захищеності, до них ми звертаємось, коли важко, страшно, але треба продовжувати жити і діяти.</a:t>
            </a:r>
          </a:p>
          <a:p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⠀⠀На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що можна спиратися в теперішній реальності  війни і як взагалі знайти та відчути власної опори?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914400"/>
            <a:ext cx="7543800" cy="53340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Опори бувають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⠀⠀✅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себе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⠀⠀✅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⠀⠀✅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поміркувати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тему: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спертись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повинно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ваше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вивідчуваєте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спиратись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ззовні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опору 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914400"/>
            <a:ext cx="7543800" cy="4525963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обравши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три опори для себе: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мною все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⠀⠀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Переконались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добре.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мною точно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“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152400"/>
            <a:ext cx="4808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« Внутрішні опори</a:t>
            </a:r>
            <a:r>
              <a:rPr lang="uk-U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-8792"/>
            <a:ext cx="8153400" cy="4525963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опорою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руки-ноги, “я нормально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стою - значить все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опорою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люди: “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добре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бабусями/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дідусями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 людьми все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значить 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13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28600"/>
            <a:ext cx="7391400" cy="7010400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є? Подивились: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вибито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квіточки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горщиках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ростуть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котики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бігають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все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якусь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злюся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все нормально. 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боятися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злитися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5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наш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“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зібратися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думками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я думаю… Ага, думаю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нормально”.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077" y="3581400"/>
            <a:ext cx="7696200" cy="4525963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опорою 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професією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зварила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все нормально. В мене 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7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32238"/>
            <a:ext cx="7620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ніжки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опирається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зайнятись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сталися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мисленням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пам’яттю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увагою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перевтом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іще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опори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⠀⠀У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засуджуючі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?!”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⠀⠀-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сидіти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насолоджуватись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кавою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⠀⠀- У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смачної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душу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зручного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⠀⠀-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можеш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заробляти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⠀⠀-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⠀⠀-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безкінечно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спілкуєшся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граєш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читаєш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стрічку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⠀⠀-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відгукуються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виживання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⠀⠀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конструкцію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 людини все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одивись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кактус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котик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живемо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опора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Руки-ноги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живемо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6497460"/>
            <a:ext cx="442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Мілютіної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5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7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666666"/>
      </a:accent1>
      <a:accent2>
        <a:srgbClr val="9B9B9B"/>
      </a:accent2>
      <a:accent3>
        <a:srgbClr val="C5C5C5"/>
      </a:accent3>
      <a:accent4>
        <a:srgbClr val="FDDC17"/>
      </a:accent4>
      <a:accent5>
        <a:srgbClr val="7F7F7F"/>
      </a:accent5>
      <a:accent6>
        <a:srgbClr val="FFC74E"/>
      </a:accent6>
      <a:hlink>
        <a:srgbClr val="FFE3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47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666666"/>
      </a:accent1>
      <a:accent2>
        <a:srgbClr val="9B9B9B"/>
      </a:accent2>
      <a:accent3>
        <a:srgbClr val="C5C5C5"/>
      </a:accent3>
      <a:accent4>
        <a:srgbClr val="FDDC17"/>
      </a:accent4>
      <a:accent5>
        <a:srgbClr val="7F7F7F"/>
      </a:accent5>
      <a:accent6>
        <a:srgbClr val="FFC74E"/>
      </a:accent6>
      <a:hlink>
        <a:srgbClr val="FFE3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47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666666"/>
      </a:accent1>
      <a:accent2>
        <a:srgbClr val="9B9B9B"/>
      </a:accent2>
      <a:accent3>
        <a:srgbClr val="C5C5C5"/>
      </a:accent3>
      <a:accent4>
        <a:srgbClr val="FDDC17"/>
      </a:accent4>
      <a:accent5>
        <a:srgbClr val="7F7F7F"/>
      </a:accent5>
      <a:accent6>
        <a:srgbClr val="FFC74E"/>
      </a:accent6>
      <a:hlink>
        <a:srgbClr val="FFE3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1299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15_Office Theme</vt:lpstr>
      <vt:lpstr>Презентация PowerPoint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Життєвий досвід (вміння планувати свою діяльність, аналізувати досвід, долання викликів і труднощів, навчання, наш розум). Я мислю, отже, я існую». “Мені потрібно зібратися з думками і перевірити як я думаю… Ага, думаю - отже, все нормально”.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 ЗА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302</cp:revision>
  <dcterms:created xsi:type="dcterms:W3CDTF">2012-04-26T17:06:14Z</dcterms:created>
  <dcterms:modified xsi:type="dcterms:W3CDTF">2023-03-29T08:02:57Z</dcterms:modified>
</cp:coreProperties>
</file>